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4" r:id="rId3"/>
    <p:sldMasterId id="2147483695" r:id="rId4"/>
    <p:sldMasterId id="2147483696" r:id="rId5"/>
    <p:sldMasterId id="214748369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y="5143500" cx="9144000"/>
  <p:notesSz cx="6858000" cy="9144000"/>
  <p:embeddedFontLst>
    <p:embeddedFont>
      <p:font typeface="Merriweather Sans"/>
      <p:regular r:id="rId44"/>
      <p:bold r:id="rId45"/>
      <p:italic r:id="rId46"/>
      <p:boldItalic r:id="rId47"/>
    </p:embeddedFont>
    <p:embeddedFont>
      <p:font typeface="Helvetica Neue"/>
      <p:regular r:id="rId48"/>
      <p:bold r:id="rId49"/>
      <p:italic r:id="rId50"/>
      <p:boldItalic r:id="rId51"/>
    </p:embeddedFont>
    <p:embeddedFont>
      <p:font typeface="Helvetica Neue Light"/>
      <p:regular r:id="rId52"/>
      <p:bold r:id="rId53"/>
      <p:italic r:id="rId54"/>
      <p:boldItalic r:id="rId55"/>
    </p:embeddedFont>
    <p:embeddedFont>
      <p:font typeface="Gill Sans"/>
      <p:regular r:id="rId56"/>
      <p:bold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font" Target="fonts/MerriweatherSans-regular.fntdata"/><Relationship Id="rId43" Type="http://schemas.openxmlformats.org/officeDocument/2006/relationships/slide" Target="slides/slide36.xml"/><Relationship Id="rId46" Type="http://schemas.openxmlformats.org/officeDocument/2006/relationships/font" Target="fonts/MerriweatherSans-italic.fntdata"/><Relationship Id="rId45" Type="http://schemas.openxmlformats.org/officeDocument/2006/relationships/font" Target="fonts/MerriweatherSans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48" Type="http://schemas.openxmlformats.org/officeDocument/2006/relationships/font" Target="fonts/HelveticaNeue-regular.fntdata"/><Relationship Id="rId47" Type="http://schemas.openxmlformats.org/officeDocument/2006/relationships/font" Target="fonts/MerriweatherSans-boldItalic.fntdata"/><Relationship Id="rId49" Type="http://schemas.openxmlformats.org/officeDocument/2006/relationships/font" Target="fonts/HelveticaNeue-bold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HelveticaNeue-boldItalic.fntdata"/><Relationship Id="rId50" Type="http://schemas.openxmlformats.org/officeDocument/2006/relationships/font" Target="fonts/HelveticaNeue-italic.fntdata"/><Relationship Id="rId53" Type="http://schemas.openxmlformats.org/officeDocument/2006/relationships/font" Target="fonts/HelveticaNeueLight-bold.fntdata"/><Relationship Id="rId52" Type="http://schemas.openxmlformats.org/officeDocument/2006/relationships/font" Target="fonts/HelveticaNeueLight-regular.fntdata"/><Relationship Id="rId11" Type="http://schemas.openxmlformats.org/officeDocument/2006/relationships/slide" Target="slides/slide4.xml"/><Relationship Id="rId55" Type="http://schemas.openxmlformats.org/officeDocument/2006/relationships/font" Target="fonts/HelveticaNeueLight-boldItalic.fntdata"/><Relationship Id="rId10" Type="http://schemas.openxmlformats.org/officeDocument/2006/relationships/slide" Target="slides/slide3.xml"/><Relationship Id="rId54" Type="http://schemas.openxmlformats.org/officeDocument/2006/relationships/font" Target="fonts/HelveticaNeueLight-italic.fntdata"/><Relationship Id="rId13" Type="http://schemas.openxmlformats.org/officeDocument/2006/relationships/slide" Target="slides/slide6.xml"/><Relationship Id="rId57" Type="http://schemas.openxmlformats.org/officeDocument/2006/relationships/font" Target="fonts/GillSans-bold.fntdata"/><Relationship Id="rId12" Type="http://schemas.openxmlformats.org/officeDocument/2006/relationships/slide" Target="slides/slide5.xml"/><Relationship Id="rId56" Type="http://schemas.openxmlformats.org/officeDocument/2006/relationships/font" Target="fonts/GillSans-regular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Shape 22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Shape 30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Shape 31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Shape 32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Shape 33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Shape 3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Shape 35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Shape 37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Shape 39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Shape 41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Shape 44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Shape 47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0" name="Shape 50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9" name="Shape 50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Shape 51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Shape 52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Shape 53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Shape 53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Shape 53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Shape 53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Shape 5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Shape 5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Shape 24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Shape 56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Shape 5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Shape 5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Shape 5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Shape 59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Shape 59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Shape 60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Shape 25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Shape 25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Shape 26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Shape 27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Shape 28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Shape 29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cop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Shape 107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Shape 12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Shape 131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Shape 132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49" name="Shape 149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Shape 15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Shape 15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Shape 15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Shape 15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Shape 15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" name="Shape 15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Shape 16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Shape 16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Shape 1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30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73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68" name="Shape 168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0075" lIns="20075" spcFirstLastPara="1" rIns="20075" wrap="square" tIns="200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Shape 17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0075" lIns="20075" spcFirstLastPara="1" rIns="20075" wrap="square" tIns="200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Shape 176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" name="Shape 17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" name="Shape 17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" name="Shape 17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" name="Shape 183"/>
          <p:cNvSpPr txBox="1"/>
          <p:nvPr>
            <p:ph idx="2" type="body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Shape 184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" name="Shape 185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" name="Shape 18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Shape 18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Shape 18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" name="Shape 19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" name="Shape 19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Shape 19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" name="Shape 19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" name="Shape 19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810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" name="Shape 201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" name="Shape 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" name="Shape 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" name="Shape 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07" name="Shape 207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" name="Shape 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Shape 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Shape 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" name="Shape 2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" name="Shape 2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" name="Shape 2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" name="Shape 2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" name="Shape 2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" name="Shape 2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18" Type="http://schemas.openxmlformats.org/officeDocument/2006/relationships/theme" Target="../theme/theme5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Shape 14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Shape 14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Shape 14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Relationship Id="rId4" Type="http://schemas.openxmlformats.org/officeDocument/2006/relationships/image" Target="../media/image1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2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hyperlink" Target="https://hacktilldawn.com/2016/09/25/inception-modules-explained-and-implemented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hyperlink" Target="https://hacktilldawn.com/2016/09/25/inception-modules-explained-and-implemented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hyperlink" Target="https://hacktilldawn.com/2016/09/25/inception-modules-explained-and-implemented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hyperlink" Target="https://www.youtube.com/watch?v=VxhSouuSZDY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hyperlink" Target="https://hacktilldawn.com/2016/09/25/inception-modules-explained-and-implemented/" TargetMode="External"/><Relationship Id="rId5" Type="http://schemas.openxmlformats.org/officeDocument/2006/relationships/image" Target="../media/image1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hyperlink" Target="https://l.facebook.com/l.php?u=https%3A%2F%2Fgithub.com%2Fpytorch%2Fvision%2Fblob%2Fmaster%2Ftorchvision%2Fmodels%2Finception.py&amp;h=ATNXBaIaGFAleFTIV9OvygZMW2DKmgm38ujjOUNw_EHm5dDQ83HuM6uk04Nc-yajQ9TGLj0hCJXniSE1VVjT8jiBxQI-CKLxa1OBHfYxcq-OJB3WECmRs6SeJVOsV9UwDMlod4GHkH-M_ZI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hyperlink" Target="https://research.googleblog.com/2016/08/improving-inception-and-image.html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Relationship Id="rId4" Type="http://schemas.openxmlformats.org/officeDocument/2006/relationships/hyperlink" Target="https://www.youtube.com/watch?v=C6tLw-rPQ2o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Relationship Id="rId4" Type="http://schemas.openxmlformats.org/officeDocument/2006/relationships/image" Target="../media/image1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2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Relationship Id="rId4" Type="http://schemas.openxmlformats.org/officeDocument/2006/relationships/hyperlink" Target="https://arxiv.org/abs/1512.03385" TargetMode="External"/><Relationship Id="rId5" Type="http://schemas.openxmlformats.org/officeDocument/2006/relationships/hyperlink" Target="https://arxiv.org/abs/1603.05027" TargetMode="External"/><Relationship Id="rId6" Type="http://schemas.openxmlformats.org/officeDocument/2006/relationships/hyperlink" Target="http://icml.cc/2016/tutorials/icml2016_tutorial_deep_residual_networks_kaiminghe.pdf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arxiv.org/abs/1608.06993" TargetMode="External"/><Relationship Id="rId4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jpg"/><Relationship Id="rId4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Relationship Id="rId4" Type="http://schemas.openxmlformats.org/officeDocument/2006/relationships/hyperlink" Target="https://www.youtube.com/watch?v=VxhSouuSZDY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hyperlink" Target="https://www.youtube.com/watch?v=VxhSouuSZDY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Relationship Id="rId4" Type="http://schemas.openxmlformats.org/officeDocument/2006/relationships/hyperlink" Target="https://www.youtube.com/watch?v=VxhSouuSZDY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cs231n.stanford.edu/slides/2017/cs231n_2017_lecture5.pdf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cs231n.stanford.edu/slides/2017/cs231n_2017_lecture5.pdf" TargetMode="Externa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28" name="Shape 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29" name="Shape 2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31" name="Shape 2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/>
          <p:nvPr/>
        </p:nvSpPr>
        <p:spPr>
          <a:xfrm>
            <a:off x="2673298" y="1846000"/>
            <a:ext cx="37974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Advanced CNN</a:t>
            </a:r>
            <a:endParaRPr sz="500"/>
          </a:p>
        </p:txBody>
      </p:sp>
      <p:sp>
        <p:nvSpPr>
          <p:cNvPr id="233" name="Shape 233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5" name="Shape 3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724" y="1268026"/>
            <a:ext cx="3989150" cy="2928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Shape 3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2800" y="-22803"/>
            <a:ext cx="5292901" cy="3751704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Shape 307"/>
          <p:cNvSpPr txBox="1"/>
          <p:nvPr/>
        </p:nvSpPr>
        <p:spPr>
          <a:xfrm>
            <a:off x="3851200" y="4912800"/>
            <a:ext cx="5292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https://hacktilldawn.com/2016/09/25/inception-modules-explained-and-implemented/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Shape 3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724" y="1268026"/>
            <a:ext cx="3989150" cy="2928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2800" y="-22803"/>
            <a:ext cx="5292901" cy="3751704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Shape 316"/>
          <p:cNvSpPr txBox="1"/>
          <p:nvPr/>
        </p:nvSpPr>
        <p:spPr>
          <a:xfrm>
            <a:off x="248975" y="4181575"/>
            <a:ext cx="4688100" cy="715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4148" l="0" r="-899" t="-4719"/>
            </a:stretch>
          </a:blip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317" name="Shape 317"/>
          <p:cNvSpPr txBox="1"/>
          <p:nvPr/>
        </p:nvSpPr>
        <p:spPr>
          <a:xfrm>
            <a:off x="3851200" y="4912800"/>
            <a:ext cx="5292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https://hacktilldawn.com/2016/09/25/inception-modules-explained-and-implemented/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4" name="Shape 3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724" y="1268026"/>
            <a:ext cx="3989150" cy="2928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Shape 3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2800" y="-22803"/>
            <a:ext cx="5292901" cy="3751704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Shape 326"/>
          <p:cNvSpPr txBox="1"/>
          <p:nvPr/>
        </p:nvSpPr>
        <p:spPr>
          <a:xfrm>
            <a:off x="248975" y="4181575"/>
            <a:ext cx="4688100" cy="715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4148" l="0" r="-899" t="-4719"/>
            </a:stretch>
          </a:blip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327" name="Shape 327"/>
          <p:cNvSpPr txBox="1"/>
          <p:nvPr/>
        </p:nvSpPr>
        <p:spPr>
          <a:xfrm>
            <a:off x="5452275" y="3689750"/>
            <a:ext cx="2853600" cy="12783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4719" l="0" r="-1819" t="-2539"/>
            </a:stretch>
          </a:blip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8" name="Shape 328"/>
          <p:cNvSpPr txBox="1"/>
          <p:nvPr/>
        </p:nvSpPr>
        <p:spPr>
          <a:xfrm>
            <a:off x="3851200" y="4912800"/>
            <a:ext cx="5292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https://hacktilldawn.com/2016/09/25/inception-modules-explained-and-implemented/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33" name="Shape 3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73312" cy="5122926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Shape 334"/>
          <p:cNvSpPr txBox="1"/>
          <p:nvPr/>
        </p:nvSpPr>
        <p:spPr>
          <a:xfrm>
            <a:off x="5250195" y="4845077"/>
            <a:ext cx="3749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https://www.youtube.com/watch?v=VxhSouuSZDY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sp>
        <p:nvSpPr>
          <p:cNvPr id="335" name="Shape 335"/>
          <p:cNvSpPr/>
          <p:nvPr/>
        </p:nvSpPr>
        <p:spPr>
          <a:xfrm>
            <a:off x="6152725" y="3544550"/>
            <a:ext cx="185400" cy="13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Inception Module</a:t>
            </a:r>
            <a:endParaRPr/>
          </a:p>
        </p:txBody>
      </p:sp>
      <p:grpSp>
        <p:nvGrpSpPr>
          <p:cNvPr id="341" name="Shape 341"/>
          <p:cNvGrpSpPr/>
          <p:nvPr/>
        </p:nvGrpSpPr>
        <p:grpSpPr>
          <a:xfrm>
            <a:off x="1257300" y="1347788"/>
            <a:ext cx="6002712" cy="3409000"/>
            <a:chOff x="0" y="0"/>
            <a:chExt cx="16007232" cy="9090668"/>
          </a:xfrm>
        </p:grpSpPr>
        <p:pic>
          <p:nvPicPr>
            <p:cNvPr descr="Image" id="342" name="Shape 3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6007232" cy="90906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" name="Shape 343"/>
            <p:cNvSpPr txBox="1"/>
            <p:nvPr/>
          </p:nvSpPr>
          <p:spPr>
            <a:xfrm>
              <a:off x="8609987" y="3849230"/>
              <a:ext cx="8325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5x5</a:t>
              </a:r>
              <a:endParaRPr sz="500"/>
            </a:p>
          </p:txBody>
        </p:sp>
        <p:sp>
          <p:nvSpPr>
            <p:cNvPr id="344" name="Shape 344"/>
            <p:cNvSpPr txBox="1"/>
            <p:nvPr/>
          </p:nvSpPr>
          <p:spPr>
            <a:xfrm>
              <a:off x="9048429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  <a:endParaRPr sz="500"/>
            </a:p>
          </p:txBody>
        </p:sp>
        <p:sp>
          <p:nvSpPr>
            <p:cNvPr id="345" name="Shape 345"/>
            <p:cNvSpPr txBox="1"/>
            <p:nvPr/>
          </p:nvSpPr>
          <p:spPr>
            <a:xfrm>
              <a:off x="5669886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  <a:endParaRPr sz="500"/>
            </a:p>
          </p:txBody>
        </p:sp>
        <p:sp>
          <p:nvSpPr>
            <p:cNvPr id="346" name="Shape 346"/>
            <p:cNvSpPr txBox="1"/>
            <p:nvPr/>
          </p:nvSpPr>
          <p:spPr>
            <a:xfrm>
              <a:off x="12426970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  <a:endParaRPr sz="500"/>
            </a:p>
          </p:txBody>
        </p:sp>
        <p:sp>
          <p:nvSpPr>
            <p:cNvPr id="347" name="Shape 347"/>
            <p:cNvSpPr txBox="1"/>
            <p:nvPr/>
          </p:nvSpPr>
          <p:spPr>
            <a:xfrm>
              <a:off x="12426970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  <a:endParaRPr sz="500"/>
            </a:p>
          </p:txBody>
        </p:sp>
        <p:sp>
          <p:nvSpPr>
            <p:cNvPr id="348" name="Shape 348"/>
            <p:cNvSpPr txBox="1"/>
            <p:nvPr/>
          </p:nvSpPr>
          <p:spPr>
            <a:xfrm>
              <a:off x="12426970" y="2645519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  <a:endParaRPr sz="500"/>
            </a:p>
          </p:txBody>
        </p:sp>
        <p:sp>
          <p:nvSpPr>
            <p:cNvPr id="349" name="Shape 349"/>
            <p:cNvSpPr txBox="1"/>
            <p:nvPr/>
          </p:nvSpPr>
          <p:spPr>
            <a:xfrm>
              <a:off x="9048429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  <a:endParaRPr sz="500"/>
            </a:p>
          </p:txBody>
        </p:sp>
        <p:sp>
          <p:nvSpPr>
            <p:cNvPr id="350" name="Shape 350"/>
            <p:cNvSpPr txBox="1"/>
            <p:nvPr/>
          </p:nvSpPr>
          <p:spPr>
            <a:xfrm>
              <a:off x="2215705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  <a:endParaRPr sz="500"/>
            </a:p>
          </p:txBody>
        </p:sp>
      </p:grpSp>
      <p:sp>
        <p:nvSpPr>
          <p:cNvPr id="351" name="Shape 351"/>
          <p:cNvSpPr txBox="1"/>
          <p:nvPr/>
        </p:nvSpPr>
        <p:spPr>
          <a:xfrm>
            <a:off x="4302300" y="4833000"/>
            <a:ext cx="77802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https://hacktilldawn.com/2016/09/25/inception-modules-explained-and-implemented/</a:t>
            </a:r>
            <a:r>
              <a:rPr lang="en" sz="1000"/>
              <a:t> </a:t>
            </a:r>
            <a:endParaRPr sz="1000"/>
          </a:p>
        </p:txBody>
      </p:sp>
      <p:pic>
        <p:nvPicPr>
          <p:cNvPr descr="Image" id="352" name="Shape 3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Shape 357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358" name="Shape 358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9" name="Shape 359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0" name="Shape 360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1" name="Shape 361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62" name="Shape 362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363" name="Shape 36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4" name="Shape 364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365" name="Shape 365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66" name="Shape 366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67" name="Shape 367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68" name="Shape 368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69" name="Shape 369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70" name="Shape 370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71" name="Shape 371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pic>
        <p:nvPicPr>
          <p:cNvPr descr="Image" id="372" name="Shape 3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78" name="Shape 378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379" name="Shape 379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0" name="Shape 380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1" name="Shape 381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2" name="Shape 382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83" name="Shape 383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384" name="Shape 38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5" name="Shape 385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386" name="Shape 386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87" name="Shape 387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88" name="Shape 388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89" name="Shape 389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90" name="Shape 390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91" name="Shape 391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92" name="Shape 392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sp>
        <p:nvSpPr>
          <p:cNvPr id="393" name="Shape 393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9" name="Shape 399"/>
          <p:cNvSpPr txBox="1"/>
          <p:nvPr/>
        </p:nvSpPr>
        <p:spPr>
          <a:xfrm>
            <a:off x="3734181" y="268525"/>
            <a:ext cx="5366700" cy="691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F.avg_pool2d(x,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00" name="Shape 400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401" name="Shape 401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2" name="Shape 402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3" name="Shape 403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4" name="Shape 404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05" name="Shape 405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406" name="Shape 40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7" name="Shape 407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408" name="Shape 408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09" name="Shape 409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10" name="Shape 410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11" name="Shape 411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12" name="Shape 412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13" name="Shape 413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14" name="Shape 414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sp>
        <p:nvSpPr>
          <p:cNvPr id="415" name="Shape 415"/>
          <p:cNvSpPr/>
          <p:nvPr/>
        </p:nvSpPr>
        <p:spPr>
          <a:xfrm>
            <a:off x="2772817" y="429169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6" name="Shape 416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2" name="Shape 422"/>
          <p:cNvSpPr txBox="1"/>
          <p:nvPr/>
        </p:nvSpPr>
        <p:spPr>
          <a:xfrm>
            <a:off x="3734175" y="2691738"/>
            <a:ext cx="5366700" cy="903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 = nn.Conv2d(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.branch5x5_2(branch5x5)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3" name="Shape 423"/>
          <p:cNvSpPr txBox="1"/>
          <p:nvPr/>
        </p:nvSpPr>
        <p:spPr>
          <a:xfrm>
            <a:off x="3734181" y="268525"/>
            <a:ext cx="5366700" cy="691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F.avg_pool2d(x,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24" name="Shape 424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425" name="Shape 425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6" name="Shape 426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7" name="Shape 427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8" name="Shape 428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29" name="Shape 429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430" name="Shape 43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1" name="Shape 431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432" name="Shape 432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33" name="Shape 433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34" name="Shape 434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35" name="Shape 435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36" name="Shape 436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37" name="Shape 437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38" name="Shape 438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sp>
        <p:nvSpPr>
          <p:cNvPr id="439" name="Shape 439"/>
          <p:cNvSpPr/>
          <p:nvPr/>
        </p:nvSpPr>
        <p:spPr>
          <a:xfrm>
            <a:off x="2798342" y="291508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0" name="Shape 440"/>
          <p:cNvSpPr/>
          <p:nvPr/>
        </p:nvSpPr>
        <p:spPr>
          <a:xfrm>
            <a:off x="2772817" y="429169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1" name="Shape 441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2" name="Shape 442"/>
          <p:cNvSpPr/>
          <p:nvPr/>
        </p:nvSpPr>
        <p:spPr>
          <a:xfrm>
            <a:off x="2615075" y="2471125"/>
            <a:ext cx="665100" cy="122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Shape 443"/>
          <p:cNvSpPr/>
          <p:nvPr/>
        </p:nvSpPr>
        <p:spPr>
          <a:xfrm>
            <a:off x="2798342" y="2958010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9" name="Shape 449"/>
          <p:cNvSpPr txBox="1"/>
          <p:nvPr/>
        </p:nvSpPr>
        <p:spPr>
          <a:xfrm>
            <a:off x="3734175" y="2691738"/>
            <a:ext cx="5366700" cy="903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 = nn.Conv2d(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.branch5x5_2(branch5x5)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0" name="Shape 450"/>
          <p:cNvSpPr txBox="1"/>
          <p:nvPr/>
        </p:nvSpPr>
        <p:spPr>
          <a:xfrm>
            <a:off x="3734175" y="3815926"/>
            <a:ext cx="5366700" cy="1226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 = nn.Conv2d(in_channels,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 = nn.Conv2d(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 = nn.Conv2d(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.branch3x3dbl_1(x)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.branch3x3dbl_2(branch3x3dbl)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.branch3x3dbl_3(branch3x3dbl)</a:t>
            </a:r>
            <a:endParaRPr sz="500"/>
          </a:p>
        </p:txBody>
      </p:sp>
      <p:sp>
        <p:nvSpPr>
          <p:cNvPr id="451" name="Shape 451"/>
          <p:cNvSpPr txBox="1"/>
          <p:nvPr/>
        </p:nvSpPr>
        <p:spPr>
          <a:xfrm>
            <a:off x="3734181" y="268525"/>
            <a:ext cx="5366700" cy="691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F.avg_pool2d(x,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52" name="Shape 452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453" name="Shape 453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4" name="Shape 454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5" name="Shape 455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6" name="Shape 456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57" name="Shape 457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458" name="Shape 45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59" name="Shape 459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460" name="Shape 460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61" name="Shape 461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62" name="Shape 462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63" name="Shape 463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64" name="Shape 464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65" name="Shape 465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66" name="Shape 466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sp>
        <p:nvSpPr>
          <p:cNvPr id="467" name="Shape 467"/>
          <p:cNvSpPr/>
          <p:nvPr/>
        </p:nvSpPr>
        <p:spPr>
          <a:xfrm>
            <a:off x="2798342" y="291508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8" name="Shape 468"/>
          <p:cNvSpPr/>
          <p:nvPr/>
        </p:nvSpPr>
        <p:spPr>
          <a:xfrm>
            <a:off x="2772817" y="424388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9" name="Shape 469"/>
          <p:cNvSpPr/>
          <p:nvPr/>
        </p:nvSpPr>
        <p:spPr>
          <a:xfrm>
            <a:off x="2772817" y="429169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0" name="Shape 470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2615075" y="2471125"/>
            <a:ext cx="665100" cy="122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Shape 472"/>
          <p:cNvSpPr/>
          <p:nvPr/>
        </p:nvSpPr>
        <p:spPr>
          <a:xfrm>
            <a:off x="2798342" y="2958010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slides.</a:t>
            </a:r>
            <a:endParaRPr sz="2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239" name="Shape 239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  <p:pic>
        <p:nvPicPr>
          <p:cNvPr id="240" name="Shape 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8" name="Shape 478"/>
          <p:cNvSpPr txBox="1"/>
          <p:nvPr/>
        </p:nvSpPr>
        <p:spPr>
          <a:xfrm>
            <a:off x="3734175" y="2691738"/>
            <a:ext cx="5366700" cy="903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 = nn.Conv2d(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.branch5x5_2(branch5x5)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9" name="Shape 479"/>
          <p:cNvSpPr txBox="1"/>
          <p:nvPr/>
        </p:nvSpPr>
        <p:spPr>
          <a:xfrm>
            <a:off x="3734175" y="3815926"/>
            <a:ext cx="5366700" cy="1226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 = nn.Conv2d(in_channels,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 = nn.Conv2d(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 = nn.Conv2d(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.branch3x3dbl_1(x)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.branch3x3dbl_2(branch3x3dbl)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.branch3x3dbl_3(branch3x3dbl)</a:t>
            </a:r>
            <a:endParaRPr sz="500"/>
          </a:p>
        </p:txBody>
      </p:sp>
      <p:sp>
        <p:nvSpPr>
          <p:cNvPr id="480" name="Shape 480"/>
          <p:cNvSpPr txBox="1"/>
          <p:nvPr/>
        </p:nvSpPr>
        <p:spPr>
          <a:xfrm>
            <a:off x="3734181" y="268525"/>
            <a:ext cx="5366700" cy="691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F.avg_pool2d(x,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81" name="Shape 481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482" name="Shape 482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3" name="Shape 483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4" name="Shape 484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5" name="Shape 485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86" name="Shape 486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487" name="Shape 48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8" name="Shape 488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489" name="Shape 489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90" name="Shape 490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91" name="Shape 491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92" name="Shape 492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93" name="Shape 493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94" name="Shape 494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95" name="Shape 495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sp>
        <p:nvSpPr>
          <p:cNvPr id="496" name="Shape 496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7" name="Shape 497"/>
          <p:cNvSpPr txBox="1"/>
          <p:nvPr/>
        </p:nvSpPr>
        <p:spPr>
          <a:xfrm>
            <a:off x="2123956" y="1247469"/>
            <a:ext cx="1372500" cy="849000"/>
          </a:xfrm>
          <a:prstGeom prst="rect">
            <a:avLst/>
          </a:prstGeom>
          <a:solidFill>
            <a:srgbClr val="FCE6CE"/>
          </a:solidFill>
          <a:ln cap="flat" cmpd="sng" w="25400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outputs = </a:t>
            </a:r>
            <a:endParaRPr b="1" i="0" sz="1200" u="none" cap="none" strike="noStrike">
              <a:solidFill>
                <a:srgbClr val="9455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[branch1x1, </a:t>
            </a:r>
            <a:endParaRPr b="1" i="0" sz="1200" u="none" cap="none" strike="noStrike">
              <a:solidFill>
                <a:srgbClr val="9455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 branch5x5, </a:t>
            </a:r>
            <a:endParaRPr b="1" i="0" sz="1200" u="none" cap="none" strike="noStrike">
              <a:solidFill>
                <a:srgbClr val="9455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 branch3x3dbl, </a:t>
            </a:r>
            <a:endParaRPr b="1" i="0" sz="1200" u="none" cap="none" strike="noStrike">
              <a:solidFill>
                <a:srgbClr val="9455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 branch_pool]</a:t>
            </a:r>
            <a:endParaRPr sz="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/>
          <p:nvPr>
            <p:ph type="title"/>
          </p:nvPr>
        </p:nvSpPr>
        <p:spPr>
          <a:xfrm>
            <a:off x="3133306" y="323643"/>
            <a:ext cx="37935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Inception Module</a:t>
            </a:r>
            <a:endParaRPr/>
          </a:p>
        </p:txBody>
      </p:sp>
      <p:sp>
        <p:nvSpPr>
          <p:cNvPr id="503" name="Shape 503"/>
          <p:cNvSpPr txBox="1"/>
          <p:nvPr/>
        </p:nvSpPr>
        <p:spPr>
          <a:xfrm>
            <a:off x="8548" y="868538"/>
            <a:ext cx="5150700" cy="40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InceptionA(nn.Module):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in_channels):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(InceptionA,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 = nn.Conv2d(in_channels,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.branch3x3dbl_1 = nn.Conv2d(in_channels,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.branch3x3dbl_2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.branch3x3dbl_3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branch1x1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branch5x5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branch5x5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.branch5x5_2(branch5x5)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branch3x3dbl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branch3x3dbl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.branch3x3dbl_2(branch3x3dbl)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branch3x3dbl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.branch3x3dbl_3(branch3x3dbl)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branch_pool = F.avg_pool2d(x,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branch_pool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outputs = [branch1x1, branch5x5, branch3x3dbl, branch_pool]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torch.cat(outputs,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Image" id="504" name="Shape 5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5102" y="202651"/>
            <a:ext cx="2277385" cy="1352228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Shape 505"/>
          <p:cNvSpPr txBox="1"/>
          <p:nvPr/>
        </p:nvSpPr>
        <p:spPr>
          <a:xfrm>
            <a:off x="5275873" y="1740075"/>
            <a:ext cx="3783900" cy="3130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88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.incept1 = InceptionA(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in_channels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.incept2 = InceptionA(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in_channels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1408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.incept2(x)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6" name="Shape 506"/>
          <p:cNvSpPr txBox="1"/>
          <p:nvPr/>
        </p:nvSpPr>
        <p:spPr>
          <a:xfrm>
            <a:off x="8550" y="4893000"/>
            <a:ext cx="30000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rgbClr val="365899"/>
                </a:solidFill>
                <a:highlight>
                  <a:srgbClr val="F6F7F9"/>
                </a:highlight>
                <a:hlinkClick r:id="rId4"/>
              </a:rPr>
              <a:t>https://github.com/.../torchvision/models/inception.py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/>
          <p:nvPr>
            <p:ph type="title"/>
          </p:nvPr>
        </p:nvSpPr>
        <p:spPr>
          <a:xfrm>
            <a:off x="3133306" y="323643"/>
            <a:ext cx="37935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Inception Module</a:t>
            </a:r>
            <a:endParaRPr/>
          </a:p>
        </p:txBody>
      </p:sp>
      <p:sp>
        <p:nvSpPr>
          <p:cNvPr id="512" name="Shape 512"/>
          <p:cNvSpPr txBox="1"/>
          <p:nvPr/>
        </p:nvSpPr>
        <p:spPr>
          <a:xfrm>
            <a:off x="237148" y="1237631"/>
            <a:ext cx="4204500" cy="3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[44800/60000 (75%)]	Loss: 0.064180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[45440/60000 (76%)]	Loss: 0.020339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[46080/60000 (77%)]	Loss: 0.061476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[46720/60000 (78%)]	Loss: 0.039662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[47360/60000 (79%)]	Loss: 0.026798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[48000/60000 (80%)]	Loss: 0.071569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[48640/60000 (81%)]	Loss: 0.003835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[49280/60000 (82%)]	Loss: 0.005564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[49920/60000 (83%)]	Loss: 0.020116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[50560/60000 (84%)]	Loss: 0.128114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[51200/60000 (85%)]	Loss: 0.016599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[51840/60000 (86%)]	Loss: 0.006995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[52480/60000 (87%)]	Loss: 0.111267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[53120/60000 (88%)]	Loss: 0.052126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[53760/60000 (90%)]	Loss: 0.034962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[54400/60000 (91%)]	Loss: 0.029465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[55040/60000 (92%)]	Loss: 0.031482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[55680/60000 (93%)]	Loss: 0.015132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[56320/60000 (94%)]	Loss: 0.010435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[56960/60000 (95%)]	Loss: 0.014344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[57600/60000 (96%)]	Loss: 0.014952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[58240/60000 (97%)]	Loss: 0.153132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[58880/60000 (98%)]	Loss: 0.112024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[59520/60000 (99%)]	Loss: 0.009406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Test set: Average loss: 0.0470, Accuracy: 9866/10000 (</a:t>
            </a:r>
            <a:r>
              <a:rPr b="1" i="0" lang="en" sz="16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99%</a:t>
            </a: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</p:txBody>
      </p:sp>
      <p:pic>
        <p:nvPicPr>
          <p:cNvPr descr="Image" id="513" name="Shape 5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5102" y="202651"/>
            <a:ext cx="2277385" cy="1352228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Shape 514"/>
          <p:cNvSpPr txBox="1"/>
          <p:nvPr/>
        </p:nvSpPr>
        <p:spPr>
          <a:xfrm>
            <a:off x="5275873" y="1740075"/>
            <a:ext cx="3783900" cy="3130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88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.incept1 = InceptionA(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in_channels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.incept2 = InceptionA(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in_channels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1408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.incept2(x)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Exercise 1</a:t>
            </a:r>
            <a:r>
              <a:rPr lang="en"/>
              <a:t>1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r>
              <a:rPr lang="en"/>
              <a:t>1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: Implement full inception v3/v4</a:t>
            </a:r>
            <a:endParaRPr/>
          </a:p>
        </p:txBody>
      </p:sp>
      <p:pic>
        <p:nvPicPr>
          <p:cNvPr descr="Image" id="520" name="Shape 5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587996"/>
            <a:ext cx="7620000" cy="2843142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Shape 521"/>
          <p:cNvSpPr txBox="1"/>
          <p:nvPr/>
        </p:nvSpPr>
        <p:spPr>
          <a:xfrm>
            <a:off x="3125814" y="4826027"/>
            <a:ext cx="58260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https://research.googleblog.com/2016/08/improving-inception-and-image.html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Shape 5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0750" y="827485"/>
            <a:ext cx="4762500" cy="36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Shape 527"/>
          <p:cNvSpPr/>
          <p:nvPr/>
        </p:nvSpPr>
        <p:spPr>
          <a:xfrm>
            <a:off x="0" y="4937231"/>
            <a:ext cx="25170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https://www.youtube.com/watch?v=C6tLw-rPQ2o</a:t>
            </a: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Shape 5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50" y="765546"/>
            <a:ext cx="9048649" cy="4309554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Shape 534"/>
          <p:cNvSpPr txBox="1"/>
          <p:nvPr>
            <p:ph type="title"/>
          </p:nvPr>
        </p:nvSpPr>
        <p:spPr>
          <a:xfrm>
            <a:off x="602588" y="12541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just go deeper</a:t>
            </a:r>
            <a:r>
              <a:rPr lang="en"/>
              <a:t>, </a:t>
            </a: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keep stacking layers?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Shape 535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Shape 5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125" y="686375"/>
            <a:ext cx="9100050" cy="4381499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Shape 542"/>
          <p:cNvSpPr txBox="1"/>
          <p:nvPr>
            <p:ph type="title"/>
          </p:nvPr>
        </p:nvSpPr>
        <p:spPr>
          <a:xfrm>
            <a:off x="602588" y="12541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just go deeper</a:t>
            </a:r>
            <a:r>
              <a:rPr lang="en"/>
              <a:t>, </a:t>
            </a: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keep stacking layers?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Shape 543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with stacking layers (TBA) </a:t>
            </a:r>
            <a:endParaRPr/>
          </a:p>
        </p:txBody>
      </p:sp>
      <p:sp>
        <p:nvSpPr>
          <p:cNvPr id="549" name="Shape 549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68300" lvl="0" marL="457200" rtl="0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Vanishing gradients problem</a:t>
            </a:r>
            <a:endParaRPr sz="2200"/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Back propagation kind of gives up…</a:t>
            </a:r>
            <a:endParaRPr sz="2200"/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Degradation problem</a:t>
            </a:r>
            <a:endParaRPr sz="2200"/>
          </a:p>
          <a:p>
            <a: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with increased network depth accuracy gets saturated and then rapidly degrades</a:t>
            </a:r>
            <a:endParaRPr sz="2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/>
          <p:nvPr>
            <p:ph type="title"/>
          </p:nvPr>
        </p:nvSpPr>
        <p:spPr>
          <a:xfrm>
            <a:off x="431625" y="403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Residual Learning</a:t>
            </a:r>
            <a:endParaRPr/>
          </a:p>
        </p:txBody>
      </p:sp>
      <p:pic>
        <p:nvPicPr>
          <p:cNvPr id="555" name="Shape 5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3200" y="1058225"/>
            <a:ext cx="4345076" cy="358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Shape 5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3425" y="4892102"/>
            <a:ext cx="6170574" cy="21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/>
          <p:nvPr>
            <p:ph type="title"/>
          </p:nvPr>
        </p:nvSpPr>
        <p:spPr>
          <a:xfrm>
            <a:off x="431625" y="403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Residual Learning</a:t>
            </a:r>
            <a:endParaRPr/>
          </a:p>
        </p:txBody>
      </p:sp>
      <p:pic>
        <p:nvPicPr>
          <p:cNvPr id="562" name="Shape 5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3200" y="1058225"/>
            <a:ext cx="4345076" cy="358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Shape 5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2697" y="1004825"/>
            <a:ext cx="5025101" cy="363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Shape 5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3425" y="4892102"/>
            <a:ext cx="6170574" cy="21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45" name="Shape 2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46" name="Shape 2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48" name="Shape 2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 txBox="1"/>
          <p:nvPr/>
        </p:nvSpPr>
        <p:spPr>
          <a:xfrm>
            <a:off x="2673298" y="1846000"/>
            <a:ext cx="37974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Advanced CNN</a:t>
            </a:r>
            <a:endParaRPr sz="500"/>
          </a:p>
        </p:txBody>
      </p:sp>
      <p:sp>
        <p:nvSpPr>
          <p:cNvPr id="250" name="Shape 250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Shape 5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7900" y="2569"/>
            <a:ext cx="9144003" cy="5140931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Shape 570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Shape 5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266"/>
            <a:ext cx="9144000" cy="4928061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Shape 576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Shape 5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304800"/>
            <a:ext cx="8677186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Shape 582"/>
          <p:cNvSpPr txBox="1"/>
          <p:nvPr/>
        </p:nvSpPr>
        <p:spPr>
          <a:xfrm>
            <a:off x="-381000" y="-381000"/>
            <a:ext cx="3000000" cy="16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Many more experiments!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Shape 5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0" y="31390"/>
            <a:ext cx="9143998" cy="5112111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Shape 588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Shape 5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8524" y="516575"/>
            <a:ext cx="3355474" cy="4568749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Shape 594"/>
          <p:cNvSpPr txBox="1"/>
          <p:nvPr>
            <p:ph type="title"/>
          </p:nvPr>
        </p:nvSpPr>
        <p:spPr>
          <a:xfrm>
            <a:off x="466550" y="-8875"/>
            <a:ext cx="63486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Exercise 1</a:t>
            </a:r>
            <a:r>
              <a:rPr lang="en"/>
              <a:t>1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r>
              <a:rPr lang="en"/>
              <a:t>2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: Implement </a:t>
            </a:r>
            <a:r>
              <a:rPr lang="en"/>
              <a:t>ResNet</a:t>
            </a:r>
            <a:endParaRPr/>
          </a:p>
        </p:txBody>
      </p:sp>
      <p:sp>
        <p:nvSpPr>
          <p:cNvPr id="595" name="Shape 595"/>
          <p:cNvSpPr txBox="1"/>
          <p:nvPr>
            <p:ph idx="1" type="body"/>
          </p:nvPr>
        </p:nvSpPr>
        <p:spPr>
          <a:xfrm>
            <a:off x="495450" y="1366475"/>
            <a:ext cx="6348600" cy="2772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/>
              <a:t>Try to implement from </a:t>
            </a:r>
            <a:r>
              <a:rPr lang="en"/>
              <a:t>scratch</a:t>
            </a:r>
            <a:r>
              <a:rPr lang="en"/>
              <a:t> </a:t>
            </a:r>
            <a:endParaRPr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/>
              <a:t>Deep Residual Learning for Image Recognition: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https://arxiv.org/abs/1512.03385</a:t>
            </a:r>
            <a:endParaRPr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/>
              <a:t> Identity Mappings in Deep Residual Networks: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https://arxiv.org/abs/1603.05027</a:t>
            </a:r>
            <a:r>
              <a:rPr lang="en"/>
              <a:t> </a:t>
            </a:r>
            <a:endParaRPr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 sz="2200" u="sng">
                <a:solidFill>
                  <a:schemeClr val="hlink"/>
                </a:solidFill>
                <a:hlinkClick r:id="rId6"/>
              </a:rPr>
              <a:t>http://icml.cc/2016/tutorials/icml2016_tutorial_deep_residual_networks_kaiminghe.pdf</a:t>
            </a:r>
            <a:r>
              <a:rPr lang="en" sz="2200"/>
              <a:t>  </a:t>
            </a:r>
            <a:endParaRPr sz="2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Exercise 1</a:t>
            </a:r>
            <a:r>
              <a:rPr lang="en"/>
              <a:t>1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r>
              <a:rPr lang="en"/>
              <a:t>3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: Implement DenseNet</a:t>
            </a:r>
            <a:endParaRPr/>
          </a:p>
        </p:txBody>
      </p:sp>
      <p:sp>
        <p:nvSpPr>
          <p:cNvPr id="601" name="Shape 601"/>
          <p:cNvSpPr txBox="1"/>
          <p:nvPr/>
        </p:nvSpPr>
        <p:spPr>
          <a:xfrm>
            <a:off x="6489206" y="4845077"/>
            <a:ext cx="2471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https://arxiv.org/abs/1608.06993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endParaRPr sz="500"/>
          </a:p>
        </p:txBody>
      </p:sp>
      <p:pic>
        <p:nvPicPr>
          <p:cNvPr descr="Image" id="602" name="Shape 6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9784" y="1721349"/>
            <a:ext cx="6884062" cy="2748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07" name="Shape 6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08" name="Shape 6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Shape 609"/>
          <p:cNvSpPr txBox="1"/>
          <p:nvPr/>
        </p:nvSpPr>
        <p:spPr>
          <a:xfrm>
            <a:off x="4521550" y="2022550"/>
            <a:ext cx="3679800" cy="10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</a:t>
            </a: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RNN</a:t>
            </a:r>
            <a:endParaRPr sz="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CNN</a:t>
            </a:r>
            <a:endParaRPr/>
          </a:p>
        </p:txBody>
      </p:sp>
      <p:pic>
        <p:nvPicPr>
          <p:cNvPr descr="Shape 969" id="256" name="Shape 2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789" y="1949575"/>
            <a:ext cx="7669042" cy="2122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61" name="Shape 2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73312" cy="512292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 txBox="1"/>
          <p:nvPr/>
        </p:nvSpPr>
        <p:spPr>
          <a:xfrm>
            <a:off x="5250195" y="4845077"/>
            <a:ext cx="3749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https://www.youtube.com/watch?v=VxhSouuSZDY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sp>
        <p:nvSpPr>
          <p:cNvPr id="263" name="Shape 263"/>
          <p:cNvSpPr/>
          <p:nvPr/>
        </p:nvSpPr>
        <p:spPr>
          <a:xfrm>
            <a:off x="4464175" y="194750"/>
            <a:ext cx="4190400" cy="804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68" name="Shape 2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73312" cy="5122926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/>
          <p:nvPr/>
        </p:nvSpPr>
        <p:spPr>
          <a:xfrm>
            <a:off x="5250195" y="4845077"/>
            <a:ext cx="3749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https://www.youtube.com/watch?v=VxhSouuSZDY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sp>
        <p:nvSpPr>
          <p:cNvPr id="270" name="Shape 270"/>
          <p:cNvSpPr/>
          <p:nvPr/>
        </p:nvSpPr>
        <p:spPr>
          <a:xfrm>
            <a:off x="4464175" y="194750"/>
            <a:ext cx="4190400" cy="804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75" name="Shape 2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73312" cy="5122926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 txBox="1"/>
          <p:nvPr/>
        </p:nvSpPr>
        <p:spPr>
          <a:xfrm>
            <a:off x="5250195" y="4845077"/>
            <a:ext cx="3749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https://www.youtube.com/watch?v=VxhSouuSZDY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sp>
        <p:nvSpPr>
          <p:cNvPr id="277" name="Shape 277"/>
          <p:cNvSpPr/>
          <p:nvPr/>
        </p:nvSpPr>
        <p:spPr>
          <a:xfrm>
            <a:off x="6152725" y="3544550"/>
            <a:ext cx="185400" cy="13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Shape 284"/>
          <p:cNvSpPr txBox="1"/>
          <p:nvPr/>
        </p:nvSpPr>
        <p:spPr>
          <a:xfrm>
            <a:off x="5069900" y="4912800"/>
            <a:ext cx="4074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http://cs231n.stanford.edu/slides/2017/cs231n_2017_lecture5.pdf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5" name="Shape 2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8500" y="1320869"/>
            <a:ext cx="6926978" cy="333995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Shape 286"/>
          <p:cNvSpPr/>
          <p:nvPr/>
        </p:nvSpPr>
        <p:spPr>
          <a:xfrm>
            <a:off x="6251200" y="1474525"/>
            <a:ext cx="1706400" cy="311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Shape 287"/>
          <p:cNvSpPr/>
          <p:nvPr/>
        </p:nvSpPr>
        <p:spPr>
          <a:xfrm>
            <a:off x="4152275" y="2578775"/>
            <a:ext cx="1359600" cy="30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8" name="Shape 288"/>
          <p:cNvGrpSpPr/>
          <p:nvPr/>
        </p:nvGrpSpPr>
        <p:grpSpPr>
          <a:xfrm>
            <a:off x="6558800" y="1336651"/>
            <a:ext cx="1466850" cy="3423749"/>
            <a:chOff x="6482600" y="1336651"/>
            <a:chExt cx="1466850" cy="3423749"/>
          </a:xfrm>
        </p:grpSpPr>
        <p:pic>
          <p:nvPicPr>
            <p:cNvPr id="289" name="Shape 28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82600" y="1336651"/>
              <a:ext cx="1466850" cy="3111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Shape 29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613425" y="4459199"/>
              <a:ext cx="155451" cy="301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 txBox="1"/>
          <p:nvPr/>
        </p:nvSpPr>
        <p:spPr>
          <a:xfrm>
            <a:off x="5069900" y="4912800"/>
            <a:ext cx="4074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http://cs231n.stanford.edu/slides/2017/cs231n_2017_lecture5.pdf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8" name="Shape 2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8513" y="1320869"/>
            <a:ext cx="6926978" cy="3339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